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40" r:id="rId2"/>
    <p:sldId id="341" r:id="rId3"/>
    <p:sldId id="321" r:id="rId4"/>
    <p:sldId id="322" r:id="rId5"/>
    <p:sldId id="323" r:id="rId6"/>
    <p:sldId id="324" r:id="rId7"/>
    <p:sldId id="327" r:id="rId8"/>
    <p:sldId id="328" r:id="rId9"/>
    <p:sldId id="266" r:id="rId10"/>
    <p:sldId id="267" r:id="rId11"/>
    <p:sldId id="268" r:id="rId12"/>
    <p:sldId id="378" r:id="rId13"/>
    <p:sldId id="342" r:id="rId14"/>
    <p:sldId id="344" r:id="rId15"/>
    <p:sldId id="348" r:id="rId16"/>
    <p:sldId id="349" r:id="rId17"/>
    <p:sldId id="365" r:id="rId18"/>
    <p:sldId id="366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8" r:id="rId27"/>
    <p:sldId id="359" r:id="rId28"/>
    <p:sldId id="360" r:id="rId29"/>
    <p:sldId id="367" r:id="rId30"/>
    <p:sldId id="368" r:id="rId31"/>
    <p:sldId id="361" r:id="rId32"/>
    <p:sldId id="369" r:id="rId33"/>
    <p:sldId id="370" r:id="rId34"/>
    <p:sldId id="371" r:id="rId35"/>
    <p:sldId id="364" r:id="rId36"/>
    <p:sldId id="363" r:id="rId37"/>
    <p:sldId id="372" r:id="rId38"/>
    <p:sldId id="376" r:id="rId39"/>
    <p:sldId id="343" r:id="rId40"/>
    <p:sldId id="373" r:id="rId41"/>
    <p:sldId id="277" r:id="rId42"/>
    <p:sldId id="278" r:id="rId43"/>
    <p:sldId id="279" r:id="rId44"/>
    <p:sldId id="381" r:id="rId45"/>
    <p:sldId id="280" r:id="rId46"/>
    <p:sldId id="281" r:id="rId47"/>
    <p:sldId id="282" r:id="rId48"/>
    <p:sldId id="382" r:id="rId49"/>
    <p:sldId id="301" r:id="rId50"/>
    <p:sldId id="302" r:id="rId51"/>
    <p:sldId id="338" r:id="rId52"/>
    <p:sldId id="380" r:id="rId53"/>
    <p:sldId id="306" r:id="rId54"/>
    <p:sldId id="379" r:id="rId55"/>
    <p:sldId id="384" r:id="rId56"/>
    <p:sldId id="386" r:id="rId57"/>
    <p:sldId id="388" r:id="rId58"/>
    <p:sldId id="390" r:id="rId59"/>
    <p:sldId id="393" r:id="rId60"/>
    <p:sldId id="394" r:id="rId61"/>
    <p:sldId id="395" r:id="rId62"/>
    <p:sldId id="391" r:id="rId63"/>
    <p:sldId id="392" r:id="rId64"/>
    <p:sldId id="377" r:id="rId65"/>
    <p:sldId id="383" r:id="rId66"/>
    <p:sldId id="329" r:id="rId67"/>
    <p:sldId id="330" r:id="rId68"/>
    <p:sldId id="331" r:id="rId6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450CB07-A296-40B4-930A-9FFA6CD67525}">
          <p14:sldIdLst>
            <p14:sldId id="340"/>
            <p14:sldId id="341"/>
            <p14:sldId id="321"/>
            <p14:sldId id="322"/>
            <p14:sldId id="323"/>
            <p14:sldId id="324"/>
            <p14:sldId id="327"/>
            <p14:sldId id="328"/>
            <p14:sldId id="266"/>
            <p14:sldId id="267"/>
            <p14:sldId id="268"/>
            <p14:sldId id="378"/>
            <p14:sldId id="342"/>
            <p14:sldId id="344"/>
            <p14:sldId id="348"/>
            <p14:sldId id="349"/>
            <p14:sldId id="365"/>
            <p14:sldId id="366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9"/>
            <p14:sldId id="360"/>
            <p14:sldId id="367"/>
            <p14:sldId id="368"/>
            <p14:sldId id="361"/>
            <p14:sldId id="369"/>
            <p14:sldId id="370"/>
            <p14:sldId id="371"/>
            <p14:sldId id="364"/>
            <p14:sldId id="363"/>
            <p14:sldId id="372"/>
            <p14:sldId id="376"/>
            <p14:sldId id="343"/>
            <p14:sldId id="373"/>
            <p14:sldId id="277"/>
            <p14:sldId id="278"/>
            <p14:sldId id="279"/>
            <p14:sldId id="381"/>
            <p14:sldId id="280"/>
            <p14:sldId id="281"/>
            <p14:sldId id="282"/>
            <p14:sldId id="382"/>
            <p14:sldId id="301"/>
            <p14:sldId id="302"/>
            <p14:sldId id="338"/>
            <p14:sldId id="380"/>
            <p14:sldId id="306"/>
            <p14:sldId id="379"/>
            <p14:sldId id="384"/>
            <p14:sldId id="386"/>
            <p14:sldId id="388"/>
            <p14:sldId id="390"/>
            <p14:sldId id="393"/>
            <p14:sldId id="394"/>
            <p14:sldId id="395"/>
            <p14:sldId id="391"/>
            <p14:sldId id="392"/>
            <p14:sldId id="377"/>
            <p14:sldId id="383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0B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60" y="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20CA-1494-428F-BBDB-F050B642D66A}" type="datetimeFigureOut">
              <a:rPr lang="ko-KR" altLang="en-US" smtClean="0"/>
              <a:t>2023-05-17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6C88-9853-4CDD-916B-A7CFE15FD5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4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63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5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96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63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82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85.PNG"/><Relationship Id="rId5" Type="http://schemas.openxmlformats.org/officeDocument/2006/relationships/image" Target="../media/image31.png"/><Relationship Id="rId10" Type="http://schemas.openxmlformats.org/officeDocument/2006/relationships/image" Target="../media/image84.PNG"/><Relationship Id="rId4" Type="http://schemas.openxmlformats.org/officeDocument/2006/relationships/image" Target="../media/image30.png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59.png"/><Relationship Id="rId4" Type="http://schemas.openxmlformats.org/officeDocument/2006/relationships/image" Target="../media/image30.png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9.png"/><Relationship Id="rId5" Type="http://schemas.openxmlformats.org/officeDocument/2006/relationships/image" Target="../media/image31.png"/><Relationship Id="rId10" Type="http://schemas.openxmlformats.org/officeDocument/2006/relationships/image" Target="../media/image89.PNG"/><Relationship Id="rId4" Type="http://schemas.openxmlformats.org/officeDocument/2006/relationships/image" Target="../media/image30.png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JPG"/><Relationship Id="rId3" Type="http://schemas.openxmlformats.org/officeDocument/2006/relationships/image" Target="../media/image29.png"/><Relationship Id="rId7" Type="http://schemas.openxmlformats.org/officeDocument/2006/relationships/image" Target="../media/image90.png"/><Relationship Id="rId12" Type="http://schemas.openxmlformats.org/officeDocument/2006/relationships/image" Target="../media/image9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94.jpeg"/><Relationship Id="rId5" Type="http://schemas.openxmlformats.org/officeDocument/2006/relationships/image" Target="../media/image33.png"/><Relationship Id="rId15" Type="http://schemas.openxmlformats.org/officeDocument/2006/relationships/image" Target="../media/image59.png"/><Relationship Id="rId10" Type="http://schemas.openxmlformats.org/officeDocument/2006/relationships/image" Target="../media/image93.png"/><Relationship Id="rId4" Type="http://schemas.openxmlformats.org/officeDocument/2006/relationships/image" Target="../media/image30.png"/><Relationship Id="rId9" Type="http://schemas.openxmlformats.org/officeDocument/2006/relationships/image" Target="../media/image92.png"/><Relationship Id="rId14" Type="http://schemas.openxmlformats.org/officeDocument/2006/relationships/image" Target="../media/image9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59.png"/><Relationship Id="rId4" Type="http://schemas.openxmlformats.org/officeDocument/2006/relationships/image" Target="../media/image30.png"/><Relationship Id="rId9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8.png"/><Relationship Id="rId7" Type="http://schemas.openxmlformats.org/officeDocument/2006/relationships/image" Target="../media/image106.JP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10.JPG"/><Relationship Id="rId5" Type="http://schemas.openxmlformats.org/officeDocument/2006/relationships/image" Target="../media/image32.png"/><Relationship Id="rId10" Type="http://schemas.openxmlformats.org/officeDocument/2006/relationships/image" Target="../media/image109.JPG"/><Relationship Id="rId4" Type="http://schemas.openxmlformats.org/officeDocument/2006/relationships/image" Target="../media/image29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JPG"/><Relationship Id="rId3" Type="http://schemas.openxmlformats.org/officeDocument/2006/relationships/image" Target="../media/image18.png"/><Relationship Id="rId7" Type="http://schemas.openxmlformats.org/officeDocument/2006/relationships/image" Target="../media/image111.png"/><Relationship Id="rId12" Type="http://schemas.openxmlformats.org/officeDocument/2006/relationships/image" Target="../media/image1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15.JPG"/><Relationship Id="rId5" Type="http://schemas.openxmlformats.org/officeDocument/2006/relationships/image" Target="../media/image30.png"/><Relationship Id="rId15" Type="http://schemas.openxmlformats.org/officeDocument/2006/relationships/image" Target="../media/image59.png"/><Relationship Id="rId10" Type="http://schemas.openxmlformats.org/officeDocument/2006/relationships/image" Target="../media/image114.png"/><Relationship Id="rId4" Type="http://schemas.openxmlformats.org/officeDocument/2006/relationships/image" Target="../media/image29.png"/><Relationship Id="rId9" Type="http://schemas.openxmlformats.org/officeDocument/2006/relationships/image" Target="../media/image113.png"/><Relationship Id="rId14" Type="http://schemas.openxmlformats.org/officeDocument/2006/relationships/image" Target="../media/image11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25.pn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23.png"/><Relationship Id="rId5" Type="http://schemas.openxmlformats.org/officeDocument/2006/relationships/image" Target="../media/image30.png"/><Relationship Id="rId10" Type="http://schemas.openxmlformats.org/officeDocument/2006/relationships/image" Target="../media/image12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9.png"/><Relationship Id="rId7" Type="http://schemas.openxmlformats.org/officeDocument/2006/relationships/image" Target="../media/image1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sp>
        <p:nvSpPr>
          <p:cNvPr id="6" name="Object 5"/>
          <p:cNvSpPr txBox="1"/>
          <p:nvPr/>
        </p:nvSpPr>
        <p:spPr>
          <a:xfrm>
            <a:off x="5105400" y="2926274"/>
            <a:ext cx="11934949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0" b="1" spc="-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FUTURE</a:t>
            </a:r>
            <a:endParaRPr lang="en-US" sz="20000" b="1" spc="-300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0421290" y="5318644"/>
            <a:ext cx="6723710" cy="309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9500" b="1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TECH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8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4542681" y="2781300"/>
            <a:ext cx="3591960" cy="3557118"/>
            <a:chOff x="4512898" y="2768812"/>
            <a:chExt cx="3591960" cy="3557118"/>
          </a:xfrm>
        </p:grpSpPr>
        <p:pic>
          <p:nvPicPr>
            <p:cNvPr id="15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7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sp>
        <p:nvSpPr>
          <p:cNvPr id="18" name="Object 22"/>
          <p:cNvSpPr txBox="1"/>
          <p:nvPr/>
        </p:nvSpPr>
        <p:spPr>
          <a:xfrm>
            <a:off x="13411200" y="1668608"/>
            <a:ext cx="3629149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 </a:t>
            </a:r>
            <a:r>
              <a:rPr lang="en-US" sz="3100" kern="0" spc="-200" dirty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</a:t>
            </a:r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issplay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23"/>
          <p:cNvSpPr txBox="1"/>
          <p:nvPr/>
        </p:nvSpPr>
        <p:spPr>
          <a:xfrm>
            <a:off x="1872067" y="7946776"/>
            <a:ext cx="1164383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주제: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0" name="그룹 1007"/>
          <p:cNvGrpSpPr/>
          <p:nvPr/>
        </p:nvGrpSpPr>
        <p:grpSpPr>
          <a:xfrm>
            <a:off x="2294305" y="1033527"/>
            <a:ext cx="4258895" cy="4258895"/>
            <a:chOff x="2277516" y="1033527"/>
            <a:chExt cx="4258895" cy="4258895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sp>
        <p:nvSpPr>
          <p:cNvPr id="22" name="Object 27"/>
          <p:cNvSpPr txBox="1"/>
          <p:nvPr/>
        </p:nvSpPr>
        <p:spPr>
          <a:xfrm>
            <a:off x="1872067" y="8956457"/>
            <a:ext cx="1164383" cy="625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5 Medium" pitchFamily="34" charset="0"/>
                <a:cs typeface="S-Core Dream 5 Medium" pitchFamily="34" charset="0"/>
              </a:rPr>
              <a:t>이름:</a:t>
            </a:r>
            <a:endParaRPr lang="en-US" dirty="0"/>
          </a:p>
        </p:txBody>
      </p:sp>
      <p:sp>
        <p:nvSpPr>
          <p:cNvPr id="23" name="Object 28"/>
          <p:cNvSpPr txBox="1"/>
          <p:nvPr/>
        </p:nvSpPr>
        <p:spPr>
          <a:xfrm>
            <a:off x="2696062" y="9046033"/>
            <a:ext cx="576213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배기표, 서영석, 이종협, 천수빈, 황규민, 최수아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4" name="Object 29"/>
          <p:cNvSpPr txBox="1"/>
          <p:nvPr/>
        </p:nvSpPr>
        <p:spPr>
          <a:xfrm>
            <a:off x="2736682" y="7966590"/>
            <a:ext cx="360197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디스플레이 불량품 감지하는 </a:t>
            </a:r>
          </a:p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센서에 대한 데이터 로그 분석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13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63263" y="1075701"/>
            <a:ext cx="28761722" cy="9838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0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work-flow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528" y="289488"/>
            <a:ext cx="28285038" cy="10529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sp>
        <p:nvSpPr>
          <p:cNvPr id="12" name="Object 6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명세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039600" y="4076700"/>
            <a:ext cx="2819400" cy="60960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77472" y="4902464"/>
            <a:ext cx="2819400" cy="609600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274065" y="4142634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반도체 웨이퍼 불량 데이터 셋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274065" y="498791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반도체 공정 데이터 셋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4249400" y="2934932"/>
            <a:ext cx="30482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25000" y="5321640"/>
            <a:ext cx="73154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UCI SECOM </a:t>
            </a:r>
            <a:r>
              <a:rPr lang="ko-KR" alt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데이터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전처리 및 탐색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 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및 시각화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2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063446" y="4454841"/>
            <a:ext cx="46474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+mn-ea"/>
                <a:cs typeface="함초롬돋움" panose="020B0604000101010101" pitchFamily="50" charset="-127"/>
              </a:rPr>
              <a:t>UCI SECOM Dataset 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-   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반도체 공정 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590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개의 센서 데이터 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수집 기간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: 2008/07/19 ~ 2008/10/17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결측치와 이상치 포함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349115"/>
            <a:ext cx="11251101" cy="5911014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9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2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1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9" y="2446092"/>
            <a:ext cx="9359401" cy="4145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7990" b="9087"/>
          <a:stretch/>
        </p:blipFill>
        <p:spPr>
          <a:xfrm>
            <a:off x="1079999" y="6591300"/>
            <a:ext cx="9359401" cy="31242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3081462" y="9160591"/>
            <a:ext cx="2763454" cy="55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Noto Sans"/>
                <a:ea typeface="Noto Sans CJK KR DemiLite (TTF)" panose="020B0400000000000000" pitchFamily="50" charset="-127"/>
              </a:rPr>
              <a:t>Pass/Fail</a:t>
            </a:r>
            <a:r>
              <a:rPr lang="en-US" altLang="ko-KR" dirty="0" smtClean="0">
                <a:latin typeface="Noto Sans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"/>
                <a:ea typeface="Noto Sans CJK KR DemiLite (TTF)" panose="020B0400000000000000" pitchFamily="50" charset="-127"/>
              </a:rPr>
              <a:t> 시각화</a:t>
            </a:r>
            <a:endParaRPr lang="ko-KR" altLang="en-US" dirty="0">
              <a:latin typeface="Noto Sans"/>
              <a:ea typeface="Noto Sans CJK KR DemiLite (TTF)" panose="020B04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2500084"/>
            <a:ext cx="7285578" cy="6605815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8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7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20" y="1957163"/>
            <a:ext cx="7633792" cy="70604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18320" y="9063753"/>
            <a:ext cx="763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Columns </a:t>
            </a:r>
            <a:r>
              <a:rPr lang="ko-KR" altLang="en-US" sz="2400" dirty="0" smtClean="0"/>
              <a:t>이름 변경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</a:t>
            </a:r>
            <a:r>
              <a:rPr lang="en-US" altLang="ko-KR" sz="2400" dirty="0"/>
              <a:t> </a:t>
            </a:r>
            <a:r>
              <a:rPr lang="ko-KR" altLang="en-US" sz="2400" dirty="0" err="1" smtClean="0"/>
              <a:t>전처리를</a:t>
            </a:r>
            <a:r>
              <a:rPr lang="ko-KR" altLang="en-US" sz="2400" dirty="0" smtClean="0"/>
              <a:t> 위해  </a:t>
            </a:r>
            <a:r>
              <a:rPr lang="en-US" altLang="ko-KR" sz="2400" dirty="0" smtClean="0"/>
              <a:t>Time 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Pass/Fail </a:t>
            </a:r>
            <a:r>
              <a:rPr lang="ko-KR" altLang="en-US" sz="2400" dirty="0" smtClean="0"/>
              <a:t>열 제거</a:t>
            </a:r>
            <a:endParaRPr lang="ko-KR" altLang="en-US" sz="2400" dirty="0"/>
          </a:p>
        </p:txBody>
      </p:sp>
      <p:sp>
        <p:nvSpPr>
          <p:cNvPr id="11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036641"/>
            <a:ext cx="6343260" cy="69014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42744" y="9063753"/>
            <a:ext cx="6339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표준편차가 </a:t>
            </a:r>
            <a:r>
              <a:rPr lang="en-US" altLang="ko-KR" sz="2400" b="1" dirty="0" smtClean="0"/>
              <a:t>0</a:t>
            </a:r>
            <a:r>
              <a:rPr lang="ko-KR" altLang="en-US" sz="2400" b="1" dirty="0" smtClean="0"/>
              <a:t>인 값</a:t>
            </a:r>
            <a:endParaRPr lang="en-US" altLang="ko-KR" sz="2400" b="1" dirty="0"/>
          </a:p>
          <a:p>
            <a:r>
              <a:rPr lang="en-US" altLang="ko-KR" sz="2400" dirty="0" smtClean="0"/>
              <a:t> - </a:t>
            </a:r>
            <a:r>
              <a:rPr lang="ko-KR" altLang="en-US" sz="2400" dirty="0" smtClean="0"/>
              <a:t>값이 </a:t>
            </a:r>
            <a:r>
              <a:rPr lang="ko-KR" altLang="en-US" sz="2400" dirty="0" smtClean="0"/>
              <a:t>극단적이고 </a:t>
            </a:r>
            <a:r>
              <a:rPr lang="ko-KR" altLang="en-US" sz="2400" dirty="0" smtClean="0"/>
              <a:t>분석에 필요하지 </a:t>
            </a:r>
            <a:r>
              <a:rPr lang="ko-KR" altLang="en-US" sz="2400" dirty="0" smtClean="0"/>
              <a:t>않은  데이터이므로 제거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98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628900"/>
            <a:ext cx="11119088" cy="67013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06324" y="4914900"/>
            <a:ext cx="449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표준편차가 </a:t>
            </a:r>
            <a:r>
              <a:rPr lang="en-US" altLang="ko-KR" sz="2400" b="1" dirty="0" smtClean="0"/>
              <a:t>0</a:t>
            </a:r>
            <a:r>
              <a:rPr lang="ko-KR" altLang="en-US" sz="2400" b="1" dirty="0" smtClean="0"/>
              <a:t>에 가까운 </a:t>
            </a:r>
            <a:r>
              <a:rPr lang="ko-KR" altLang="en-US" sz="2400" b="1" dirty="0" smtClean="0"/>
              <a:t>값</a:t>
            </a:r>
            <a:endParaRPr lang="en-US" altLang="ko-KR" sz="2400" b="1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값이 극단적이고 분석에 필요하지 않은  데이터이므로 똑같이 제거</a:t>
            </a:r>
            <a:endParaRPr lang="ko-KR" altLang="en-US" sz="2400" dirty="0"/>
          </a:p>
        </p:txBody>
      </p:sp>
      <p:sp>
        <p:nvSpPr>
          <p:cNvPr id="11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3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150" y="9048443"/>
            <a:ext cx="7477730" cy="707298"/>
          </a:xfrm>
        </p:spPr>
        <p:txBody>
          <a:bodyPr>
            <a:normAutofit fontScale="90000"/>
          </a:bodyPr>
          <a:lstStyle/>
          <a:p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Correlation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을 통해 센서와 불량 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여부 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간 상관성 분석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8714"/>
          <a:stretch/>
        </p:blipFill>
        <p:spPr>
          <a:xfrm>
            <a:off x="1080000" y="2607004"/>
            <a:ext cx="7611880" cy="64988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068" y="2540990"/>
            <a:ext cx="6784092" cy="6630924"/>
          </a:xfrm>
          <a:prstGeom prst="rect">
            <a:avLst/>
          </a:prstGeom>
        </p:spPr>
      </p:pic>
      <p:sp>
        <p:nvSpPr>
          <p:cNvPr id="14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6" name="제목 6"/>
          <p:cNvSpPr txBox="1">
            <a:spLocks/>
          </p:cNvSpPr>
          <p:nvPr/>
        </p:nvSpPr>
        <p:spPr>
          <a:xfrm>
            <a:off x="11734800" y="9140299"/>
            <a:ext cx="3581400" cy="615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1" dirty="0" err="1" smtClean="0">
                <a:latin typeface="Noto Sans"/>
                <a:ea typeface="Noto Sans CJK KR Bold (TTF)" panose="020B0800000000000000" pitchFamily="50" charset="-127"/>
              </a:rPr>
              <a:t>Seaborn</a:t>
            </a:r>
            <a:r>
              <a:rPr lang="en-US" altLang="ko-KR" sz="2500" b="1" dirty="0" smtClean="0">
                <a:latin typeface="Noto Sans"/>
                <a:ea typeface="Noto Sans CJK KR Bold (TTF)" panose="020B0800000000000000" pitchFamily="50" charset="-127"/>
              </a:rPr>
              <a:t> </a:t>
            </a:r>
            <a:r>
              <a:rPr lang="ko-KR" altLang="en-US" sz="2500" b="1" dirty="0" smtClean="0">
                <a:latin typeface="Noto Sans"/>
                <a:ea typeface="Noto Sans CJK KR Bold (TTF)" panose="020B0800000000000000" pitchFamily="50" charset="-127"/>
              </a:rPr>
              <a:t>히트 맵 </a:t>
            </a:r>
            <a:r>
              <a:rPr lang="ko-KR" altLang="en-US" sz="2500" dirty="0" smtClean="0">
                <a:latin typeface="Noto Sans"/>
                <a:ea typeface="Noto Sans CJK KR Bold (TTF)" panose="020B0800000000000000" pitchFamily="50" charset="-127"/>
              </a:rPr>
              <a:t>시각화</a:t>
            </a:r>
            <a:endParaRPr lang="ko-KR" altLang="en-US" sz="2500" dirty="0">
              <a:latin typeface="Noto Sans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89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6"/>
          <p:cNvSpPr txBox="1">
            <a:spLocks/>
          </p:cNvSpPr>
          <p:nvPr/>
        </p:nvSpPr>
        <p:spPr>
          <a:xfrm>
            <a:off x="304800" y="843865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관계 파악 다중 산점도그래프</a:t>
            </a:r>
            <a:endParaRPr lang="ko-KR" altLang="en-US" sz="3600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638301"/>
            <a:ext cx="9220200" cy="79433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80" y="3045397"/>
            <a:ext cx="5550110" cy="4305028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5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572984"/>
            <a:ext cx="7840169" cy="5096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1430" y="7949528"/>
            <a:ext cx="784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각 </a:t>
            </a:r>
            <a:r>
              <a:rPr lang="en-US" altLang="ko-KR" sz="2400" b="1" dirty="0" smtClean="0"/>
              <a:t>column</a:t>
            </a:r>
            <a:r>
              <a:rPr lang="ko-KR" altLang="en-US" sz="2400" b="1" dirty="0" smtClean="0"/>
              <a:t>과의 상관계수 </a:t>
            </a:r>
            <a:r>
              <a:rPr lang="ko-KR" altLang="en-US" sz="2400" b="1" dirty="0" smtClean="0"/>
              <a:t>분석</a:t>
            </a:r>
            <a:endParaRPr lang="en-US" altLang="ko-KR" sz="2400" b="1" dirty="0" smtClean="0"/>
          </a:p>
          <a:p>
            <a:r>
              <a:rPr lang="en-US" altLang="ko-KR" sz="2400" dirty="0"/>
              <a:t>-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상관계수가 높은 컬럼은 다른 컬럼에 영향을 받기 쉬운 이유로 분석에서 제외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60" y="1534036"/>
            <a:ext cx="7422292" cy="6135534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3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9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239000" y="1409700"/>
            <a:ext cx="9395329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500" b="1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CONTENTS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8377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1394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9810" y="5113374"/>
            <a:ext cx="2573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프로젝트 배경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811" y="5730507"/>
            <a:ext cx="20176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프로젝트 주제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프로젝트 개요</a:t>
            </a:r>
            <a:endParaRPr lang="en-US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8810" y="5113943"/>
            <a:ext cx="3154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팀 구성 및 역할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08814" y="5730507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데이터 분석 및 시각화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  <a:p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페이지 제작 및 </a:t>
            </a:r>
            <a:r>
              <a:rPr lang="ko-KR" altLang="en-US" sz="2100" kern="0" spc="-100" dirty="0" err="1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</a:rPr>
              <a:t>서버연결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8377" y="6843912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71390" y="6843914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9810" y="7310098"/>
            <a:ext cx="2887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결론 및 향후 과제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79811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08811" y="7310098"/>
            <a:ext cx="1572873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느낀점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8814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97714" y="4647190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035048" y="5113943"/>
            <a:ext cx="28051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수행절차 및 방법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35099" y="5730507"/>
            <a:ext cx="5452261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03-1 UCI SECOM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분석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03-2 Wafer-811k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분석</a:t>
            </a:r>
            <a:endParaRPr lang="en-US" altLang="ko-KR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03-3 </a:t>
            </a:r>
            <a:r>
              <a:rPr lang="ko-KR" alt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페이지 제작 및 서버 </a:t>
            </a:r>
            <a:endParaRPr lang="en-US" sz="2100" kern="0" spc="-100" dirty="0" smtClean="0">
              <a:solidFill>
                <a:srgbClr val="4C4747"/>
              </a:solidFill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4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781301"/>
            <a:ext cx="7276392" cy="54354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0" y="8517411"/>
            <a:ext cx="7276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결측치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확인</a:t>
            </a:r>
            <a:endParaRPr lang="en-US" altLang="ko-KR" sz="2400" b="1" dirty="0"/>
          </a:p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전체 </a:t>
            </a:r>
            <a:r>
              <a:rPr lang="en-US" altLang="ko-KR" sz="2400" dirty="0" smtClean="0"/>
              <a:t>1567</a:t>
            </a:r>
            <a:r>
              <a:rPr lang="ko-KR" altLang="en-US" sz="2400" dirty="0" smtClean="0"/>
              <a:t>개 행 중 </a:t>
            </a:r>
            <a:r>
              <a:rPr lang="ko-KR" altLang="en-US" sz="2400" dirty="0" err="1" smtClean="0"/>
              <a:t>결측치</a:t>
            </a:r>
            <a:r>
              <a:rPr lang="ko-KR" altLang="en-US" sz="2400" dirty="0" smtClean="0"/>
              <a:t> 비율이 </a:t>
            </a:r>
            <a:r>
              <a:rPr lang="en-US" altLang="ko-KR" sz="2400" dirty="0" smtClean="0"/>
              <a:t>50%</a:t>
            </a:r>
            <a:r>
              <a:rPr lang="ko-KR" altLang="en-US" sz="2400" dirty="0" smtClean="0"/>
              <a:t>가 넘어가는 컬럼 제거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87" y="2781301"/>
            <a:ext cx="7374603" cy="54354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95798" y="8517411"/>
            <a:ext cx="7276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결측치가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50% </a:t>
            </a:r>
            <a:r>
              <a:rPr lang="ko-KR" altLang="en-US" sz="2400" b="1" dirty="0" smtClean="0"/>
              <a:t>미만인 </a:t>
            </a:r>
            <a:r>
              <a:rPr lang="ko-KR" altLang="en-US" sz="2400" b="1" dirty="0" smtClean="0"/>
              <a:t>값</a:t>
            </a:r>
            <a:endParaRPr lang="en-US" altLang="ko-KR" sz="2400" b="1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평균치로 </a:t>
            </a:r>
            <a:r>
              <a:rPr lang="ko-KR" altLang="en-US" sz="2400" dirty="0" smtClean="0"/>
              <a:t>대체</a:t>
            </a:r>
            <a:endParaRPr lang="ko-KR" altLang="en-US" sz="2400" dirty="0"/>
          </a:p>
        </p:txBody>
      </p:sp>
      <p:sp>
        <p:nvSpPr>
          <p:cNvPr id="15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3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2496800" y="3900358"/>
            <a:ext cx="3497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 PASS </a:t>
            </a:r>
            <a:r>
              <a:rPr lang="ko-KR" altLang="en-US" sz="2400" dirty="0" smtClean="0"/>
              <a:t>데이터 분포 </a:t>
            </a:r>
            <a:r>
              <a:rPr lang="ko-KR" altLang="en-US" sz="2400" dirty="0" smtClean="0"/>
              <a:t>확인</a:t>
            </a:r>
            <a:endParaRPr lang="en-US" altLang="ko-KR" sz="2400" dirty="0" smtClean="0"/>
          </a:p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비정상적 그래프 존재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705100"/>
            <a:ext cx="11071518" cy="6935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96800" y="2705100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r>
              <a:rPr lang="ko-KR" altLang="en-US" sz="3200" b="1" dirty="0" smtClean="0"/>
              <a:t> 데이터 분석</a:t>
            </a:r>
            <a:endParaRPr lang="ko-KR" altLang="en-US" sz="3200" b="1" dirty="0"/>
          </a:p>
        </p:txBody>
      </p:sp>
      <p:sp>
        <p:nvSpPr>
          <p:cNvPr id="14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7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16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2192000" y="4838700"/>
            <a:ext cx="5179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이상치</a:t>
            </a:r>
            <a:endParaRPr lang="en-US" altLang="ko-KR" sz="3000" b="1" dirty="0" smtClean="0"/>
          </a:p>
          <a:p>
            <a:endParaRPr lang="en-US" altLang="ko-KR" sz="3000" b="1" dirty="0" smtClean="0"/>
          </a:p>
          <a:p>
            <a:r>
              <a:rPr lang="en-US" altLang="ko-KR" sz="3000" dirty="0" smtClean="0"/>
              <a:t>-</a:t>
            </a:r>
            <a:r>
              <a:rPr lang="ko-KR" altLang="en-US" sz="3000" dirty="0" smtClean="0"/>
              <a:t> </a:t>
            </a:r>
            <a:r>
              <a:rPr lang="ko-KR" altLang="en-US" sz="3000" dirty="0" err="1" smtClean="0"/>
              <a:t>상한값</a:t>
            </a:r>
            <a:r>
              <a:rPr lang="ko-KR" altLang="en-US" sz="3000" dirty="0" smtClean="0"/>
              <a:t> </a:t>
            </a:r>
            <a:r>
              <a:rPr lang="en-US" altLang="ko-KR" sz="3000" dirty="0" smtClean="0"/>
              <a:t>/ </a:t>
            </a:r>
            <a:r>
              <a:rPr lang="ko-KR" altLang="en-US" sz="3000" dirty="0" err="1" smtClean="0"/>
              <a:t>하한값으로</a:t>
            </a:r>
            <a:r>
              <a:rPr lang="ko-KR" altLang="en-US" sz="3000" dirty="0" smtClean="0"/>
              <a:t> 대체</a:t>
            </a:r>
            <a:endParaRPr lang="ko-KR" altLang="en-US" sz="3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2560075"/>
            <a:ext cx="10745410" cy="7163606"/>
          </a:xfrm>
          <a:prstGeom prst="rect">
            <a:avLst/>
          </a:prstGeom>
        </p:spPr>
      </p:pic>
      <p:sp>
        <p:nvSpPr>
          <p:cNvPr id="9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3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1889774" y="3447035"/>
            <a:ext cx="441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 PASS </a:t>
            </a:r>
            <a:r>
              <a:rPr lang="ko-KR" altLang="en-US" sz="2400" dirty="0" smtClean="0"/>
              <a:t>데이터 분포 </a:t>
            </a:r>
            <a:r>
              <a:rPr lang="ko-KR" altLang="en-US" sz="2400" dirty="0" smtClean="0"/>
              <a:t>확인</a:t>
            </a:r>
            <a:endParaRPr lang="en-US" altLang="ko-KR" sz="2400" dirty="0" smtClean="0"/>
          </a:p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이상치 대체로 그래프 안정화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000" y="2482218"/>
            <a:ext cx="10242530" cy="63979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35680" y="2482218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이상치 처리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후</a:t>
            </a:r>
            <a:r>
              <a:rPr lang="ko-KR" altLang="en-US" sz="3200" b="1" dirty="0" smtClean="0"/>
              <a:t> 데이터 분석</a:t>
            </a:r>
            <a:endParaRPr lang="ko-KR" altLang="en-US" sz="3200" b="1" dirty="0"/>
          </a:p>
        </p:txBody>
      </p:sp>
      <p:sp>
        <p:nvSpPr>
          <p:cNvPr id="14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3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90163" y="3456570"/>
            <a:ext cx="7284597" cy="46344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456570"/>
            <a:ext cx="7398186" cy="4634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44619" y="8180418"/>
            <a:ext cx="286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이상치 처리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전</a:t>
            </a:r>
            <a:endParaRPr lang="ko-KR" alt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072641" y="8323823"/>
            <a:ext cx="2919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이상치 처리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후</a:t>
            </a:r>
            <a:endParaRPr lang="ko-KR" altLang="en-US" sz="3200" b="1" dirty="0"/>
          </a:p>
        </p:txBody>
      </p:sp>
      <p:sp>
        <p:nvSpPr>
          <p:cNvPr id="13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7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1" y="3426816"/>
            <a:ext cx="7126248" cy="60515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108" y="3329643"/>
            <a:ext cx="7374124" cy="32966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5080" y="2043899"/>
            <a:ext cx="937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XGBoost</a:t>
            </a:r>
            <a:r>
              <a:rPr lang="en-US" altLang="ko-KR" sz="3200" b="1" dirty="0" smtClean="0"/>
              <a:t>, </a:t>
            </a:r>
            <a:r>
              <a:rPr lang="en-US" altLang="ko-KR" sz="3200" b="1" dirty="0" err="1" smtClean="0"/>
              <a:t>RandomForest</a:t>
            </a:r>
            <a:r>
              <a:rPr lang="en-US" altLang="ko-KR" sz="3200" b="1" dirty="0" smtClean="0"/>
              <a:t>, Logistic Regression </a:t>
            </a:r>
            <a:r>
              <a:rPr lang="ko-KR" altLang="en-US" sz="3200" b="1" dirty="0" smtClean="0"/>
              <a:t>모델을 이용한 예측모델 생성과 </a:t>
            </a:r>
            <a:r>
              <a:rPr lang="ko-KR" altLang="en-US" sz="3200" b="1" dirty="0"/>
              <a:t>샘</a:t>
            </a:r>
            <a:r>
              <a:rPr lang="ko-KR" altLang="en-US" sz="3200" b="1" dirty="0" smtClean="0"/>
              <a:t>플링 </a:t>
            </a:r>
            <a:r>
              <a:rPr lang="ko-KR" altLang="en-US" sz="3200" b="1" dirty="0" smtClean="0"/>
              <a:t>방식 별 데이터 비교</a:t>
            </a:r>
            <a:endParaRPr lang="ko-KR" alt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302171" y="6751935"/>
            <a:ext cx="776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기존 </a:t>
            </a:r>
            <a:r>
              <a:rPr lang="ko-KR" altLang="en-US" sz="2400" b="1" dirty="0" err="1" smtClean="0"/>
              <a:t>전처리가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완료된 </a:t>
            </a:r>
            <a:r>
              <a:rPr lang="ko-KR" altLang="en-US" sz="2400" b="1" dirty="0" smtClean="0"/>
              <a:t>데이터</a:t>
            </a:r>
            <a:endParaRPr lang="en-US" altLang="ko-KR" sz="2400" b="1" dirty="0" smtClean="0"/>
          </a:p>
          <a:p>
            <a:r>
              <a:rPr lang="en-US" altLang="ko-KR" sz="2400" dirty="0"/>
              <a:t>-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train</a:t>
            </a:r>
            <a:r>
              <a:rPr lang="ko-KR" altLang="en-US" sz="2400" dirty="0" smtClean="0"/>
              <a:t>데이터와 </a:t>
            </a:r>
            <a:r>
              <a:rPr lang="en-US" altLang="ko-KR" sz="2400" dirty="0" smtClean="0"/>
              <a:t>test</a:t>
            </a:r>
            <a:r>
              <a:rPr lang="ko-KR" altLang="en-US" sz="2400" dirty="0" smtClean="0"/>
              <a:t>데이터 </a:t>
            </a:r>
            <a:r>
              <a:rPr lang="ko-KR" altLang="en-US" sz="2400" dirty="0" smtClean="0"/>
              <a:t>분리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비교를 </a:t>
            </a:r>
            <a:r>
              <a:rPr lang="ko-KR" altLang="en-US" sz="2400" dirty="0" smtClean="0"/>
              <a:t>위해서 표준화</a:t>
            </a:r>
            <a:endParaRPr lang="ko-KR" altLang="en-US" sz="2400" dirty="0"/>
          </a:p>
        </p:txBody>
      </p:sp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724400" y="8501282"/>
            <a:ext cx="901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Pass 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Fail </a:t>
            </a:r>
            <a:r>
              <a:rPr lang="ko-KR" altLang="en-US" sz="2800" dirty="0" smtClean="0"/>
              <a:t>의 데이터 수를 일치시켜 더 나은 결과값 도출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898722"/>
            <a:ext cx="5558136" cy="5286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22" y="2540405"/>
            <a:ext cx="6101112" cy="58027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86894" y="5071246"/>
            <a:ext cx="2286000" cy="110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4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1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61404" y="8069926"/>
            <a:ext cx="7276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Under-Sampling </a:t>
            </a:r>
            <a:r>
              <a:rPr lang="en-US" altLang="ko-KR" sz="2600" b="1" dirty="0"/>
              <a:t> </a:t>
            </a:r>
            <a:r>
              <a:rPr lang="en-US" altLang="ko-KR" sz="2600" b="1" dirty="0" smtClean="0"/>
              <a:t>/ </a:t>
            </a:r>
            <a:r>
              <a:rPr lang="en-US" altLang="ko-KR" sz="2600" b="1" dirty="0" smtClean="0"/>
              <a:t>train</a:t>
            </a:r>
            <a:r>
              <a:rPr lang="en-US" altLang="ko-KR" sz="2600" b="1" dirty="0" smtClean="0"/>
              <a:t>, test </a:t>
            </a:r>
            <a:r>
              <a:rPr lang="ko-KR" altLang="en-US" sz="2600" b="1" dirty="0" smtClean="0"/>
              <a:t>데이터 </a:t>
            </a:r>
            <a:r>
              <a:rPr lang="ko-KR" altLang="en-US" sz="2600" b="1" dirty="0" smtClean="0"/>
              <a:t>분리</a:t>
            </a:r>
            <a:r>
              <a:rPr lang="en-US" altLang="ko-KR" sz="2600" b="1" dirty="0"/>
              <a:t> </a:t>
            </a:r>
            <a:r>
              <a:rPr lang="en-US" altLang="ko-KR" sz="2600" b="1" dirty="0" smtClean="0"/>
              <a:t>/ </a:t>
            </a:r>
            <a:r>
              <a:rPr lang="ko-KR" altLang="en-US" sz="2600" b="1" dirty="0" smtClean="0"/>
              <a:t>표준화</a:t>
            </a:r>
            <a:endParaRPr lang="ko-KR" altLang="en-US" sz="2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019300"/>
            <a:ext cx="7479198" cy="7246346"/>
          </a:xfrm>
          <a:prstGeom prst="rect">
            <a:avLst/>
          </a:prstGeom>
        </p:spPr>
      </p:pic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r="56493"/>
          <a:stretch/>
        </p:blipFill>
        <p:spPr>
          <a:xfrm>
            <a:off x="9799200" y="3008309"/>
            <a:ext cx="6400800" cy="43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87" y="2334264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36634" y="615505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7848601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01934" y="2475450"/>
            <a:ext cx="2412000" cy="2970000"/>
          </a:xfrm>
          <a:prstGeom prst="rect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78909" y="3014120"/>
            <a:ext cx="113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22942" y="7912882"/>
            <a:ext cx="10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76836" y="9046134"/>
            <a:ext cx="605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XGBoost</a:t>
            </a:r>
            <a:r>
              <a:rPr lang="en-US" altLang="ko-KR" sz="3000" b="1" dirty="0" err="1" smtClean="0"/>
              <a:t>Classifier</a:t>
            </a:r>
            <a:r>
              <a:rPr lang="en-US" altLang="ko-KR" sz="3000" b="1" dirty="0" smtClean="0"/>
              <a:t> – Confusion Matrix</a:t>
            </a:r>
          </a:p>
          <a:p>
            <a:r>
              <a:rPr lang="en-US" altLang="ko-KR" sz="3000" b="1" dirty="0" smtClean="0"/>
              <a:t>[</a:t>
            </a:r>
            <a:r>
              <a:rPr lang="en-US" altLang="ko-KR" sz="3000" b="1" dirty="0" err="1" smtClean="0"/>
              <a:t>UnderSampled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00" y="2475451"/>
            <a:ext cx="5751980" cy="65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34" y="2206134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95033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442668" y="2478300"/>
            <a:ext cx="2700000" cy="2970000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01548" y="7902938"/>
            <a:ext cx="104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6667" y="9027084"/>
            <a:ext cx="722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RandomForestClassifier</a:t>
            </a:r>
            <a:r>
              <a:rPr lang="en-US" altLang="ko-KR" sz="3000" b="1" dirty="0" smtClean="0"/>
              <a:t> – Confusion Matrix</a:t>
            </a:r>
          </a:p>
          <a:p>
            <a:r>
              <a:rPr lang="en-US" altLang="ko-KR" sz="3000" b="1" dirty="0"/>
              <a:t>[</a:t>
            </a:r>
            <a:r>
              <a:rPr lang="en-US" altLang="ko-KR" sz="3000" b="1" dirty="0" err="1"/>
              <a:t>UnderSampled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26" y="2478300"/>
            <a:ext cx="5532021" cy="60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30001" y="5127429"/>
            <a:ext cx="5195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237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33" y="2265900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95033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456377" y="2376300"/>
            <a:ext cx="2700000" cy="3107250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01548" y="7902938"/>
            <a:ext cx="104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6667" y="9027084"/>
            <a:ext cx="722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Logical Regression – Confusion Matrix</a:t>
            </a:r>
          </a:p>
          <a:p>
            <a:r>
              <a:rPr lang="en-US" altLang="ko-KR" sz="3000" b="1" dirty="0"/>
              <a:t>[</a:t>
            </a:r>
            <a:r>
              <a:rPr lang="en-US" altLang="ko-KR" sz="3000" b="1" dirty="0" err="1"/>
              <a:t>UnderSampled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00" y="2265900"/>
            <a:ext cx="5257800" cy="62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3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019300"/>
            <a:ext cx="6581392" cy="27735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219700"/>
            <a:ext cx="7983064" cy="4296375"/>
          </a:xfrm>
          <a:prstGeom prst="rect">
            <a:avLst/>
          </a:prstGeom>
        </p:spPr>
      </p:pic>
      <p:sp>
        <p:nvSpPr>
          <p:cNvPr id="13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02410" y="8887077"/>
            <a:ext cx="7276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Over</a:t>
            </a:r>
            <a:r>
              <a:rPr lang="en-US" altLang="ko-KR" sz="2600" b="1" dirty="0" smtClean="0"/>
              <a:t>-Sampling </a:t>
            </a:r>
            <a:r>
              <a:rPr lang="en-US" altLang="ko-KR" sz="2600" b="1" dirty="0" smtClean="0"/>
              <a:t> / </a:t>
            </a:r>
            <a:r>
              <a:rPr lang="en-US" altLang="ko-KR" sz="2600" b="1" dirty="0" smtClean="0"/>
              <a:t>train</a:t>
            </a:r>
            <a:r>
              <a:rPr lang="en-US" altLang="ko-KR" sz="2600" b="1" dirty="0" smtClean="0"/>
              <a:t>, test </a:t>
            </a:r>
            <a:r>
              <a:rPr lang="ko-KR" altLang="en-US" sz="2600" b="1" dirty="0" smtClean="0"/>
              <a:t>데이터 </a:t>
            </a:r>
            <a:r>
              <a:rPr lang="ko-KR" altLang="en-US" sz="2600" b="1" dirty="0" smtClean="0"/>
              <a:t>분리</a:t>
            </a:r>
            <a:r>
              <a:rPr lang="en-US" altLang="ko-KR" sz="2600" b="1" dirty="0"/>
              <a:t> </a:t>
            </a:r>
            <a:r>
              <a:rPr lang="en-US" altLang="ko-KR" sz="2600" b="1" dirty="0" smtClean="0"/>
              <a:t>/ </a:t>
            </a:r>
            <a:r>
              <a:rPr lang="ko-KR" altLang="en-US" sz="2600" b="1" dirty="0" smtClean="0"/>
              <a:t>표준화</a:t>
            </a:r>
            <a:endParaRPr lang="ko-KR" altLang="en-US" sz="26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5"/>
          <a:stretch/>
        </p:blipFill>
        <p:spPr>
          <a:xfrm>
            <a:off x="10002410" y="3139747"/>
            <a:ext cx="6689317" cy="43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037" y="2340793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36634" y="615505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7848601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601934" y="2475450"/>
            <a:ext cx="2412000" cy="2970000"/>
          </a:xfrm>
          <a:prstGeom prst="rect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78909" y="3014120"/>
            <a:ext cx="113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22942" y="7912882"/>
            <a:ext cx="1048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76836" y="9046134"/>
            <a:ext cx="605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XGBoost</a:t>
            </a:r>
            <a:r>
              <a:rPr lang="en-US" altLang="ko-KR" sz="3000" b="1" dirty="0" err="1" smtClean="0"/>
              <a:t>Classifier</a:t>
            </a:r>
            <a:r>
              <a:rPr lang="en-US" altLang="ko-KR" sz="3000" b="1" dirty="0" smtClean="0"/>
              <a:t> – Confusion Matrix</a:t>
            </a:r>
          </a:p>
          <a:p>
            <a:r>
              <a:rPr lang="en-US" altLang="ko-KR" sz="3000" b="1" dirty="0" smtClean="0"/>
              <a:t>[</a:t>
            </a:r>
            <a:r>
              <a:rPr lang="en-US" altLang="ko-KR" sz="3000" b="1" dirty="0" err="1" smtClean="0"/>
              <a:t>Over</a:t>
            </a:r>
            <a:r>
              <a:rPr lang="en-US" altLang="ko-KR" sz="3000" b="1" dirty="0" err="1" smtClean="0"/>
              <a:t>Sampled</a:t>
            </a:r>
            <a:r>
              <a:rPr lang="en-US" altLang="ko-KR" sz="3000" b="1" dirty="0" smtClean="0"/>
              <a:t> + </a:t>
            </a:r>
            <a:r>
              <a:rPr lang="en-US" altLang="ko-KR" sz="3000" b="1" dirty="0" err="1" smtClean="0"/>
              <a:t>GridSearchCV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00" y="1835945"/>
            <a:ext cx="6273934" cy="78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33" y="2247900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95033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442668" y="2352777"/>
            <a:ext cx="2700000" cy="3095523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01548" y="7902938"/>
            <a:ext cx="104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6667" y="9027084"/>
            <a:ext cx="722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err="1" smtClean="0"/>
              <a:t>RandomForestClassifier</a:t>
            </a:r>
            <a:r>
              <a:rPr lang="en-US" altLang="ko-KR" sz="3000" b="1" dirty="0" smtClean="0"/>
              <a:t> – Confusion Matrix</a:t>
            </a:r>
          </a:p>
          <a:p>
            <a:r>
              <a:rPr lang="en-US" altLang="ko-KR" sz="3000" b="1" dirty="0" smtClean="0"/>
              <a:t>[</a:t>
            </a:r>
            <a:r>
              <a:rPr lang="en-US" altLang="ko-KR" sz="3000" b="1" dirty="0" err="1" smtClean="0"/>
              <a:t>OverSampled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01" y="2352777"/>
            <a:ext cx="6262800" cy="49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00" y="2265900"/>
            <a:ext cx="6840000" cy="684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95033" y="5448300"/>
            <a:ext cx="6165334" cy="3065766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456377" y="2376300"/>
            <a:ext cx="2700000" cy="3107250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995033" y="6753278"/>
            <a:ext cx="104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79234" y="4366490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01548" y="7902938"/>
            <a:ext cx="104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314418" y="7932141"/>
            <a:ext cx="109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6667" y="9027084"/>
            <a:ext cx="7225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Logical Regression – Confusion Matrix</a:t>
            </a:r>
          </a:p>
          <a:p>
            <a:r>
              <a:rPr lang="en-US" altLang="ko-KR" sz="3000" b="1" dirty="0" smtClean="0"/>
              <a:t>[</a:t>
            </a:r>
            <a:r>
              <a:rPr lang="en-US" altLang="ko-KR" sz="3000" b="1" dirty="0" err="1" smtClean="0"/>
              <a:t>OverSampled</a:t>
            </a:r>
            <a:r>
              <a:rPr lang="en-US" altLang="ko-KR" sz="3000" b="1" dirty="0" smtClean="0"/>
              <a:t>]</a:t>
            </a:r>
            <a:endParaRPr lang="ko-KR" altLang="en-US" sz="3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00" y="2265900"/>
            <a:ext cx="6768933" cy="52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57400" y="4045348"/>
            <a:ext cx="4800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/>
              <a:t>XGBoost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모델을 통해서 각 센서들이 결과값에</a:t>
            </a:r>
            <a:endParaRPr lang="en-US" altLang="ko-KR" sz="3600" dirty="0" smtClean="0"/>
          </a:p>
          <a:p>
            <a:r>
              <a:rPr lang="ko-KR" altLang="en-US" sz="3600" dirty="0" smtClean="0"/>
              <a:t>미치는 중요성에 대한</a:t>
            </a:r>
            <a:endParaRPr lang="en-US" altLang="ko-KR" sz="3600" dirty="0" smtClean="0"/>
          </a:p>
          <a:p>
            <a:r>
              <a:rPr lang="ko-KR" altLang="en-US" sz="3600" dirty="0" smtClean="0"/>
              <a:t>시각화 가능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11581"/>
            <a:ext cx="7408160" cy="9541662"/>
          </a:xfrm>
          <a:prstGeom prst="rect">
            <a:avLst/>
          </a:prstGeom>
        </p:spPr>
      </p:pic>
      <p:pic>
        <p:nvPicPr>
          <p:cNvPr id="1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5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119700" y="9153173"/>
            <a:ext cx="58906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UnderSampled</a:t>
            </a:r>
            <a:r>
              <a:rPr lang="en-US" altLang="ko-KR" sz="3000" b="1" dirty="0" smtClean="0"/>
              <a:t> Data </a:t>
            </a:r>
            <a:r>
              <a:rPr lang="ko-KR" altLang="en-US" sz="3000" b="1" dirty="0" smtClean="0"/>
              <a:t>정확도 </a:t>
            </a:r>
            <a:r>
              <a:rPr lang="ko-KR" altLang="en-US" sz="3000" b="1" dirty="0" smtClean="0"/>
              <a:t>비교</a:t>
            </a:r>
            <a:endParaRPr lang="ko-KR" altLang="en-US" sz="3000" b="1" dirty="0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476500"/>
            <a:ext cx="16367792" cy="63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119700" y="9153173"/>
            <a:ext cx="58906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 smtClean="0"/>
              <a:t>OverSampled</a:t>
            </a:r>
            <a:r>
              <a:rPr lang="en-US" altLang="ko-KR" sz="3000" b="1" dirty="0" smtClean="0"/>
              <a:t> Data </a:t>
            </a:r>
            <a:r>
              <a:rPr lang="ko-KR" altLang="en-US" sz="3000" b="1" dirty="0" smtClean="0"/>
              <a:t>정확도 </a:t>
            </a:r>
            <a:r>
              <a:rPr lang="ko-KR" altLang="en-US" sz="3000" b="1" dirty="0" smtClean="0"/>
              <a:t>비교</a:t>
            </a:r>
            <a:endParaRPr lang="ko-KR" altLang="en-US" sz="3000" b="1" dirty="0"/>
          </a:p>
        </p:txBody>
      </p:sp>
      <p:sp>
        <p:nvSpPr>
          <p:cNvPr id="11" name="Object 12"/>
          <p:cNvSpPr txBox="1">
            <a:spLocks/>
          </p:cNvSpPr>
          <p:nvPr/>
        </p:nvSpPr>
        <p:spPr>
          <a:xfrm>
            <a:off x="16200000" y="180000"/>
            <a:ext cx="198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</a:t>
            </a: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SECOM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3" name="Object 5"/>
          <p:cNvPicPr>
            <a:picLocks noChangeAspect="1"/>
          </p:cNvPicPr>
          <p:nvPr/>
        </p:nvPicPr>
        <p:blipFill rotWithShape="1">
          <a:blip r:embed="rId3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8" y="2476500"/>
            <a:ext cx="16367792" cy="63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2" name="Object 15"/>
          <p:cNvSpPr txBox="1"/>
          <p:nvPr/>
        </p:nvSpPr>
        <p:spPr>
          <a:xfrm>
            <a:off x="14097000" y="2934932"/>
            <a:ext cx="32006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8763000" y="5321640"/>
            <a:ext cx="80774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– 811k</a:t>
            </a:r>
            <a:r>
              <a:rPr lang="ko-KR" altLang="en-US" sz="6400" kern="0" spc="-400" noProof="0" dirty="0" smtClean="0">
                <a:solidFill>
                  <a:srgbClr val="FFFFFF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데이터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데이터 전처리 및 탐색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 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및 시각화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60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21351" y="3854911"/>
            <a:ext cx="4876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Wafer-811k</a:t>
            </a:r>
          </a:p>
          <a:p>
            <a:r>
              <a:rPr lang="en-US" altLang="ko-KR" sz="4400" b="1" dirty="0" smtClean="0">
                <a:latin typeface="+mn-ea"/>
                <a:cs typeface="함초롬돋움" panose="020B0604000101010101" pitchFamily="50" charset="-127"/>
              </a:rPr>
              <a:t>Dataset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-   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 불량 관련 데이터 셋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웨이퍼 맵 이미지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다이 크기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불량 타입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및 웨이퍼 인덱스 등의 정보로 구성됨</a:t>
            </a: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000" y="2191849"/>
            <a:ext cx="10523882" cy="7155088"/>
          </a:xfrm>
          <a:prstGeom prst="rect">
            <a:avLst/>
          </a:prstGeom>
        </p:spPr>
      </p:pic>
      <p:sp>
        <p:nvSpPr>
          <p:cNvPr id="15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40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6400" y="2705100"/>
            <a:ext cx="401976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906000" y="4549510"/>
            <a:ext cx="103161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디스플레이 불량품 감지하는 센서에 대한 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데이터 로그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489964" y="3855176"/>
            <a:ext cx="9587465" cy="553998"/>
            <a:chOff x="9367774" y="1970190"/>
            <a:chExt cx="9587465" cy="553998"/>
          </a:xfrm>
        </p:grpSpPr>
        <p:sp>
          <p:nvSpPr>
            <p:cNvPr id="14" name="Object 14"/>
            <p:cNvSpPr txBox="1"/>
            <p:nvPr/>
          </p:nvSpPr>
          <p:spPr>
            <a:xfrm>
              <a:off x="9783810" y="19701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R (TTF)" panose="020B0500000000000000" pitchFamily="50" charset="-127"/>
                  <a:ea typeface="Noto Sans Mono CJK KR R (TTF)" panose="020B0500000000000000" pitchFamily="50" charset="-127"/>
                  <a:cs typeface="S-Core Dream 5 Medium" pitchFamily="34" charset="0"/>
                </a:rPr>
                <a:t>프로젝트 주제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</a:endParaRPr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9367774" y="2186359"/>
              <a:ext cx="160149" cy="160149"/>
              <a:chOff x="9367774" y="2186359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2186359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19" name="Object 19"/>
          <p:cNvSpPr txBox="1"/>
          <p:nvPr/>
        </p:nvSpPr>
        <p:spPr>
          <a:xfrm>
            <a:off x="9906000" y="6972300"/>
            <a:ext cx="1026718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컨셉, 훈련내용과의 관련성, 개발환경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489964" y="6277976"/>
            <a:ext cx="9587465" cy="553998"/>
            <a:chOff x="9367774" y="4392990"/>
            <a:chExt cx="9587465" cy="553998"/>
          </a:xfrm>
        </p:grpSpPr>
        <p:sp>
          <p:nvSpPr>
            <p:cNvPr id="21" name="Object 21"/>
            <p:cNvSpPr txBox="1"/>
            <p:nvPr/>
          </p:nvSpPr>
          <p:spPr>
            <a:xfrm>
              <a:off x="9783810" y="43929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Bold" panose="020B0800000000000000" pitchFamily="34" charset="-127"/>
                  <a:ea typeface="Noto Sans Mono CJK KR Bold" panose="020B0800000000000000" pitchFamily="34" charset="-127"/>
                  <a:cs typeface="S-Core Dream 5 Medium" pitchFamily="34" charset="0"/>
                </a:rPr>
                <a:t>프로젝트 개요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9367774" y="4609155"/>
              <a:ext cx="160149" cy="160149"/>
              <a:chOff x="9367774" y="460915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4609155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5" name="Object 13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05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19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1080000" y="1080000"/>
            <a:ext cx="5996470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322" y="3016074"/>
            <a:ext cx="7140130" cy="52171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2430" y="3016074"/>
            <a:ext cx="7140130" cy="52171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04652" y="8865848"/>
            <a:ext cx="9289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Wafer-811k </a:t>
            </a:r>
            <a:r>
              <a:rPr lang="ko-KR" altLang="en-US" sz="2800" dirty="0" smtClean="0"/>
              <a:t>데이터 분석 및 필요 없는 </a:t>
            </a:r>
            <a:r>
              <a:rPr lang="en-US" altLang="ko-KR" sz="2800" dirty="0" smtClean="0"/>
              <a:t>‘</a:t>
            </a:r>
            <a:r>
              <a:rPr lang="en-US" altLang="ko-KR" sz="2800" dirty="0" err="1" smtClean="0"/>
              <a:t>waferIndex</a:t>
            </a:r>
            <a:r>
              <a:rPr lang="en-US" altLang="ko-KR" sz="2800" dirty="0" smtClean="0"/>
              <a:t>’</a:t>
            </a:r>
            <a:r>
              <a:rPr lang="ko-KR" altLang="en-US" sz="2800" dirty="0" smtClean="0"/>
              <a:t>항목 제거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56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238090"/>
            <a:ext cx="9250625" cy="63445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94" b="-2904"/>
          <a:stretch/>
        </p:blipFill>
        <p:spPr>
          <a:xfrm>
            <a:off x="900001" y="5148574"/>
            <a:ext cx="6212402" cy="44231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3561"/>
          <a:stretch/>
        </p:blipFill>
        <p:spPr>
          <a:xfrm>
            <a:off x="900000" y="2213762"/>
            <a:ext cx="6212403" cy="2375087"/>
          </a:xfrm>
          <a:prstGeom prst="rect">
            <a:avLst/>
          </a:prstGeom>
        </p:spPr>
      </p:pic>
      <p:pic>
        <p:nvPicPr>
          <p:cNvPr id="17" name="Object 5"/>
          <p:cNvPicPr>
            <a:picLocks noChangeAspect="1"/>
          </p:cNvPicPr>
          <p:nvPr/>
        </p:nvPicPr>
        <p:blipFill rotWithShape="1">
          <a:blip r:embed="rId1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289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0" y="2964128"/>
            <a:ext cx="11847576" cy="6438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r="29654"/>
          <a:stretch/>
        </p:blipFill>
        <p:spPr>
          <a:xfrm>
            <a:off x="13186429" y="3991072"/>
            <a:ext cx="4248074" cy="1669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0000" y="9414294"/>
            <a:ext cx="67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총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가지의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불량률이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존재하며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85.2%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타입에 해당한다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9" name="Object 5"/>
          <p:cNvPicPr>
            <a:picLocks noChangeAspect="1"/>
          </p:cNvPicPr>
          <p:nvPr/>
        </p:nvPicPr>
        <p:blipFill rotWithShape="1">
          <a:blip r:embed="rId10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728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08" y="1237870"/>
            <a:ext cx="11776192" cy="64001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07" y="2582508"/>
            <a:ext cx="7246498" cy="61077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7753" y="9311090"/>
            <a:ext cx="110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Edge-Ring - Edge-Loc - Center - Loc - Scratch - Random - Donut - Near-full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순으로 분량률 확인</a:t>
            </a:r>
          </a:p>
        </p:txBody>
      </p:sp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1" name="Object 5"/>
          <p:cNvPicPr>
            <a:picLocks noChangeAspect="1"/>
          </p:cNvPicPr>
          <p:nvPr/>
        </p:nvPicPr>
        <p:blipFill rotWithShape="1">
          <a:blip r:embed="rId11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883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grpSp>
        <p:nvGrpSpPr>
          <p:cNvPr id="23" name="그룹 1006"/>
          <p:cNvGrpSpPr/>
          <p:nvPr/>
        </p:nvGrpSpPr>
        <p:grpSpPr>
          <a:xfrm>
            <a:off x="5793527" y="2719766"/>
            <a:ext cx="4359961" cy="2735875"/>
            <a:chOff x="6038095" y="5617539"/>
            <a:chExt cx="4359961" cy="2735875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8095" y="5617539"/>
              <a:ext cx="4359961" cy="273587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476453" y="3071408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scatterplot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boxplot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불량유형을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파이차트로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불량유형에서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제외하여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(edge-ring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31" name="그룹 1011"/>
          <p:cNvGrpSpPr/>
          <p:nvPr/>
        </p:nvGrpSpPr>
        <p:grpSpPr>
          <a:xfrm>
            <a:off x="1432836" y="6171713"/>
            <a:ext cx="3576025" cy="3462039"/>
            <a:chOff x="7573936" y="7707088"/>
            <a:chExt cx="3576025" cy="3462039"/>
          </a:xfrm>
        </p:grpSpPr>
        <p:pic>
          <p:nvPicPr>
            <p:cNvPr id="3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3936" y="7707088"/>
              <a:ext cx="3576025" cy="3462039"/>
            </a:xfrm>
            <a:prstGeom prst="rect">
              <a:avLst/>
            </a:prstGeom>
          </p:spPr>
        </p:pic>
      </p:grpSp>
      <p:grpSp>
        <p:nvGrpSpPr>
          <p:cNvPr id="33" name="그룹 1012"/>
          <p:cNvGrpSpPr/>
          <p:nvPr/>
        </p:nvGrpSpPr>
        <p:grpSpPr>
          <a:xfrm>
            <a:off x="9756918" y="4594236"/>
            <a:ext cx="6321890" cy="5460624"/>
            <a:chOff x="10885115" y="8188891"/>
            <a:chExt cx="4405529" cy="3448402"/>
          </a:xfrm>
        </p:grpSpPr>
        <p:pic>
          <p:nvPicPr>
            <p:cNvPr id="34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5115" y="8188891"/>
              <a:ext cx="4405529" cy="344840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" y="2775473"/>
            <a:ext cx="4418680" cy="27746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89" y="8115300"/>
            <a:ext cx="1746623" cy="21696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16" y="5537212"/>
            <a:ext cx="3971925" cy="59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13" y="7634619"/>
            <a:ext cx="4467225" cy="1104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1" y="5535590"/>
            <a:ext cx="3658336" cy="881790"/>
          </a:xfrm>
          <a:prstGeom prst="rect">
            <a:avLst/>
          </a:prstGeom>
        </p:spPr>
      </p:pic>
      <p:sp>
        <p:nvSpPr>
          <p:cNvPr id="25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7" name="Object 5"/>
          <p:cNvPicPr>
            <a:picLocks noChangeAspect="1"/>
          </p:cNvPicPr>
          <p:nvPr/>
        </p:nvPicPr>
        <p:blipFill rotWithShape="1">
          <a:blip r:embed="rId1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51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14700"/>
            <a:ext cx="8826836" cy="6938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12" y="1313735"/>
            <a:ext cx="8979455" cy="22751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63200" y="3695700"/>
            <a:ext cx="753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 크기가 커질수록 불량률 감소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=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웨이퍼크기가 작을수록 수율도 낮아진다</a:t>
            </a:r>
          </a:p>
        </p:txBody>
      </p:sp>
      <p:sp>
        <p:nvSpPr>
          <p:cNvPr id="16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8" name="Object 5"/>
          <p:cNvPicPr>
            <a:picLocks noChangeAspect="1"/>
          </p:cNvPicPr>
          <p:nvPr/>
        </p:nvPicPr>
        <p:blipFill rotWithShape="1">
          <a:blip r:embed="rId10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18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988" y="3961110"/>
            <a:ext cx="8314012" cy="32279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09900"/>
            <a:ext cx="8800601" cy="6917590"/>
          </a:xfrm>
          <a:prstGeom prst="rect">
            <a:avLst/>
          </a:prstGeom>
        </p:spPr>
      </p:pic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9" name="Object 5"/>
          <p:cNvPicPr>
            <a:picLocks noChangeAspect="1"/>
          </p:cNvPicPr>
          <p:nvPr/>
        </p:nvPicPr>
        <p:blipFill rotWithShape="1">
          <a:blip r:embed="rId7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47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952" y="4134158"/>
            <a:ext cx="8469998" cy="3345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5" y="3009900"/>
            <a:ext cx="8762444" cy="7095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0" y="4330802"/>
            <a:ext cx="693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lotname(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특정부품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과 불량 유형과는 상관관계가 있지 않다 </a:t>
            </a:r>
          </a:p>
        </p:txBody>
      </p:sp>
      <p:sp>
        <p:nvSpPr>
          <p:cNvPr id="15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6" name="Object 5"/>
          <p:cNvPicPr>
            <a:picLocks noChangeAspect="1"/>
          </p:cNvPicPr>
          <p:nvPr/>
        </p:nvPicPr>
        <p:blipFill rotWithShape="1">
          <a:blip r:embed="rId7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710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825" y="4933950"/>
            <a:ext cx="7910491" cy="4000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32" y="4000500"/>
            <a:ext cx="8380535" cy="579120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516767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웨이퍼 크기 산점도 시각화  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종협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11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364" y="612261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5710852"/>
            <a:ext cx="3784572" cy="6162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39226" y="3441947"/>
            <a:ext cx="716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부터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까지 있으나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이상의 데이터는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수가 적어 표에 잘 보이지 않으므로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500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초과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미만으로 정하여 시각화하기로 결정하였습니다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미만인 게 가장 많습니다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불량유형별로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하여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15" name="그룹 1002"/>
          <p:cNvGrpSpPr/>
          <p:nvPr/>
        </p:nvGrpSpPr>
        <p:grpSpPr>
          <a:xfrm>
            <a:off x="995497" y="3343681"/>
            <a:ext cx="4283414" cy="2325496"/>
            <a:chOff x="1666667" y="3157073"/>
            <a:chExt cx="4139104" cy="2217008"/>
          </a:xfrm>
        </p:grpSpPr>
        <p:pic>
          <p:nvPicPr>
            <p:cNvPr id="16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67" y="3157073"/>
              <a:ext cx="4139104" cy="2217008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5545485" y="3343681"/>
            <a:ext cx="4619418" cy="2622703"/>
            <a:chOff x="5845083" y="3120448"/>
            <a:chExt cx="3851945" cy="2380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5083" y="3120448"/>
              <a:ext cx="3851945" cy="2380983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6371666"/>
            <a:ext cx="3209925" cy="53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7" y="5792804"/>
            <a:ext cx="2790825" cy="659612"/>
          </a:xfrm>
          <a:prstGeom prst="rect">
            <a:avLst/>
          </a:prstGeom>
        </p:spPr>
      </p:pic>
      <p:sp>
        <p:nvSpPr>
          <p:cNvPr id="21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4" name="Object 5"/>
          <p:cNvPicPr>
            <a:picLocks noChangeAspect="1"/>
          </p:cNvPicPr>
          <p:nvPr/>
        </p:nvPicPr>
        <p:blipFill rotWithShape="1">
          <a:blip r:embed="rId1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6667" y="2482410"/>
            <a:ext cx="1600904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: 디스플레이 불량품 감지하는 센서에 대한 데이터 로그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64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68907" y="3098535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    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불량유형 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 열을 기준으로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    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를 시각화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테스트에서 불량이 많이 줄어들었습니다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트레이닝에서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center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불량유형이 많았으나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테스트에서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많이 감소하였습니다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2980721"/>
            <a:ext cx="4675019" cy="2470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" y="6527245"/>
            <a:ext cx="4632687" cy="2521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5" y="2963501"/>
            <a:ext cx="4584246" cy="279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14" y="6487760"/>
            <a:ext cx="4655796" cy="292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7" y="5769393"/>
            <a:ext cx="4246796" cy="5102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27" y="5738102"/>
            <a:ext cx="4399366" cy="5907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73" y="9411296"/>
            <a:ext cx="4667250" cy="5810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1" y="9466552"/>
            <a:ext cx="4181475" cy="390525"/>
          </a:xfrm>
          <a:prstGeom prst="rect">
            <a:avLst/>
          </a:prstGeom>
        </p:spPr>
      </p:pic>
      <p:sp>
        <p:nvSpPr>
          <p:cNvPr id="21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22" name="Object 5"/>
          <p:cNvPicPr>
            <a:picLocks noChangeAspect="1"/>
          </p:cNvPicPr>
          <p:nvPr/>
        </p:nvPicPr>
        <p:blipFill rotWithShape="1">
          <a:blip r:embed="rId1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43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371725"/>
            <a:ext cx="7724775" cy="620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809" y="1714500"/>
            <a:ext cx="8486775" cy="7248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896302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유형별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개수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0" y="9270399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유형별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크기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9" name="Object 5"/>
          <p:cNvPicPr>
            <a:picLocks noChangeAspect="1"/>
          </p:cNvPicPr>
          <p:nvPr/>
        </p:nvPicPr>
        <p:blipFill rotWithShape="1">
          <a:blip r:embed="rId5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5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273"/>
            <a:ext cx="7924800" cy="6079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7800" y="3695700"/>
            <a:ext cx="7852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유형에 따른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 를 구하여 불량률과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어느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유형이 가장 많이 나오는지에 대한  분석을 해보았습니다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총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172950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중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패턴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147431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85.24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% ,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나머지 패턴이 있는 불량품은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15.76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정도 나오는 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패턴이 있는 불량품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중에는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9680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가장 높고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가장 낮게 낮습니다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그러므로 패턴이 있는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 중 흔히 나는 불량 유형이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이라는 것을 알 수 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31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6240" y="7012826"/>
            <a:ext cx="3090317" cy="7239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75555" y="2438698"/>
            <a:ext cx="483583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Edge-Loc’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다른  불량 유형에 비하여 차이가 적은 편으로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7.5%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1109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6.9%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0.6%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차이를 보였습니다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1075,2126,3036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세개의 크기가 비슷하게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1075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21.1%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나타났고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2126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15.7%, 3036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14.7%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이외의 크기는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차이가 크지 않는걸로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‘Random’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밑인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1638, 533, 1080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비슷한 수치를 나타냈으며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외에의 크기는 비슷한 비율을 나타냈습니다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741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516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보다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4.7%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20400" y="1929600"/>
            <a:ext cx="9219600" cy="8056800"/>
            <a:chOff x="1220400" y="1929600"/>
            <a:chExt cx="9219600" cy="8056800"/>
          </a:xfrm>
        </p:grpSpPr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200" y="1929600"/>
              <a:ext cx="4057200" cy="4122000"/>
            </a:xfrm>
            <a:prstGeom prst="rect">
              <a:avLst/>
            </a:prstGeom>
          </p:spPr>
        </p:pic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400" y="1929600"/>
              <a:ext cx="4057200" cy="4122000"/>
            </a:xfrm>
            <a:prstGeom prst="rect">
              <a:avLst/>
            </a:prstGeom>
          </p:spPr>
        </p:pic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00" y="5864400"/>
              <a:ext cx="4057200" cy="4122000"/>
            </a:xfrm>
            <a:prstGeom prst="rect">
              <a:avLst/>
            </a:prstGeom>
          </p:spPr>
        </p:pic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00" y="5864400"/>
              <a:ext cx="4057200" cy="41220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2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05748" y="1454162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32" name="Object 5"/>
          <p:cNvPicPr>
            <a:picLocks noChangeAspect="1"/>
          </p:cNvPicPr>
          <p:nvPr/>
        </p:nvPicPr>
        <p:blipFill rotWithShape="1">
          <a:blip r:embed="rId1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3154" y="3418744"/>
            <a:ext cx="48358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‘Center’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51.0%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 압도적으로  높은 수치를 나타내고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904(5.7%), 1226(4.0%)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‘Donut’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1334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42.2%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압도적으로 높은 수치를 나타냈고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845(7.9%), 1080(5.9 %)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‘Loc’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533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많이 나온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776(6.7%)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1.6%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‘Scratch’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가장 작은 차이가 나는 불량유형입니다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첫번째와 두번째가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나고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번째와도 약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정도 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19200" y="1927830"/>
            <a:ext cx="9220200" cy="8168782"/>
            <a:chOff x="1219200" y="1927830"/>
            <a:chExt cx="9220200" cy="8168782"/>
          </a:xfrm>
        </p:grpSpPr>
        <p:pic>
          <p:nvPicPr>
            <p:cNvPr id="9" name="그림 8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927830"/>
              <a:ext cx="4058488" cy="4233600"/>
            </a:xfrm>
            <a:prstGeom prst="rect">
              <a:avLst/>
            </a:prstGeom>
          </p:spPr>
        </p:pic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24" y="5864400"/>
              <a:ext cx="4056532" cy="4232212"/>
            </a:xfrm>
            <a:prstGeom prst="rect">
              <a:avLst/>
            </a:prstGeom>
          </p:spPr>
        </p:pic>
        <p:pic>
          <p:nvPicPr>
            <p:cNvPr id="11" name="그림 10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68" y="5864288"/>
              <a:ext cx="4056532" cy="4232212"/>
            </a:xfrm>
            <a:prstGeom prst="rect">
              <a:avLst/>
            </a:prstGeom>
          </p:spPr>
        </p:pic>
        <p:pic>
          <p:nvPicPr>
            <p:cNvPr id="12" name="그림 1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95" y="1929600"/>
              <a:ext cx="4058488" cy="42336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896600" y="2040360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7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591634" y="1134434"/>
            <a:ext cx="65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947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376452"/>
            <a:ext cx="8113890" cy="33239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6066836"/>
            <a:ext cx="8113890" cy="42201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275" y="2933700"/>
            <a:ext cx="8423534" cy="4009140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900000" y="900000"/>
            <a:ext cx="5996470" cy="90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4242" y="7429500"/>
            <a:ext cx="5181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Wafer </a:t>
            </a:r>
            <a:r>
              <a:rPr lang="ko-KR" altLang="en-US" sz="4000" b="1" dirty="0" smtClean="0"/>
              <a:t>이미지화</a:t>
            </a:r>
            <a:endParaRPr lang="en-US" altLang="ko-KR" sz="4000" b="1" dirty="0" smtClean="0"/>
          </a:p>
          <a:p>
            <a:endParaRPr lang="en-US" altLang="ko-KR" sz="4000" b="1" dirty="0" smtClean="0"/>
          </a:p>
          <a:p>
            <a:r>
              <a:rPr lang="ko-KR" altLang="en-US" sz="2600" dirty="0" smtClean="0"/>
              <a:t> 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 패턴을 가진 항목만 분리</a:t>
            </a:r>
            <a:endParaRPr lang="en-US" altLang="ko-KR" sz="2600" dirty="0" smtClean="0"/>
          </a:p>
          <a:p>
            <a:r>
              <a:rPr lang="ko-KR" altLang="en-US" sz="2600" dirty="0"/>
              <a:t> </a:t>
            </a:r>
            <a:r>
              <a:rPr lang="en-US" altLang="ko-KR" sz="2600" dirty="0"/>
              <a:t>– </a:t>
            </a:r>
            <a:r>
              <a:rPr lang="ko-KR" altLang="en-US" sz="2600" dirty="0" smtClean="0"/>
              <a:t>새로운 </a:t>
            </a:r>
            <a:r>
              <a:rPr lang="en-US" altLang="ko-KR" sz="2600" dirty="0" smtClean="0"/>
              <a:t>‘</a:t>
            </a:r>
            <a:r>
              <a:rPr lang="en-US" altLang="ko-KR" sz="2600" dirty="0" err="1" smtClean="0"/>
              <a:t>waferMapDim</a:t>
            </a:r>
            <a:r>
              <a:rPr lang="en-US" altLang="ko-KR" sz="2600" dirty="0" smtClean="0"/>
              <a:t>’</a:t>
            </a:r>
            <a:r>
              <a:rPr lang="ko-KR" altLang="en-US" sz="2600" dirty="0" smtClean="0"/>
              <a:t>컬럼 생성</a:t>
            </a: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729397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957163"/>
            <a:ext cx="7944960" cy="8041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2000397"/>
            <a:ext cx="7683000" cy="40091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3635" y="70485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Wafer </a:t>
            </a:r>
            <a:r>
              <a:rPr lang="ko-KR" altLang="en-US" sz="3000" b="1" dirty="0" smtClean="0"/>
              <a:t>이미지화</a:t>
            </a:r>
            <a:endParaRPr lang="en-US" altLang="ko-KR" sz="3000" b="1" dirty="0" smtClean="0"/>
          </a:p>
          <a:p>
            <a:r>
              <a:rPr lang="en-US" altLang="ko-KR" sz="2400" dirty="0" smtClean="0"/>
              <a:t>–  </a:t>
            </a:r>
            <a:r>
              <a:rPr lang="ko-KR" altLang="en-US" sz="2400" dirty="0" smtClean="0"/>
              <a:t>불량 패턴 별 웨이퍼 이미지화</a:t>
            </a:r>
            <a:endParaRPr lang="ko-KR" altLang="en-US" sz="2400" dirty="0"/>
          </a:p>
        </p:txBody>
      </p:sp>
      <p:pic>
        <p:nvPicPr>
          <p:cNvPr id="10" name="Object 5"/>
          <p:cNvPicPr>
            <a:picLocks noChangeAspect="1"/>
          </p:cNvPicPr>
          <p:nvPr/>
        </p:nvPicPr>
        <p:blipFill rotWithShape="1">
          <a:blip r:embed="rId4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96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857500"/>
            <a:ext cx="11158596" cy="5676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82600" y="2857500"/>
            <a:ext cx="3733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Wafer </a:t>
            </a:r>
            <a:r>
              <a:rPr lang="ko-KR" altLang="en-US" sz="4000" b="1" dirty="0" smtClean="0"/>
              <a:t>이미지화</a:t>
            </a:r>
            <a:endParaRPr lang="en-US" altLang="ko-KR" sz="4000" b="1" dirty="0" smtClean="0"/>
          </a:p>
          <a:p>
            <a:endParaRPr lang="en-US" altLang="ko-KR" sz="4000" b="1" dirty="0" smtClean="0"/>
          </a:p>
          <a:p>
            <a:r>
              <a:rPr lang="ko-KR" altLang="en-US" sz="2600" dirty="0" smtClean="0"/>
              <a:t> 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패턴별</a:t>
            </a:r>
            <a:r>
              <a:rPr lang="ko-KR" altLang="en-US" sz="2600" dirty="0" smtClean="0"/>
              <a:t> 이미지 생성</a:t>
            </a: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1412785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762853"/>
            <a:ext cx="16358648" cy="20299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5" y="3792825"/>
            <a:ext cx="16358648" cy="20299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847450"/>
            <a:ext cx="16358648" cy="20299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65" y="7902075"/>
            <a:ext cx="16358648" cy="20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8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738200"/>
            <a:ext cx="16358648" cy="20299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7" y="3768172"/>
            <a:ext cx="16358648" cy="20299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7" y="5798144"/>
            <a:ext cx="16358648" cy="20299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9" y="7828116"/>
            <a:ext cx="16358648" cy="22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8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개요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6667" y="4080845"/>
            <a:ext cx="1389243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과거 1930년대 영국에서 흑백 브라운관(CRT)를 출시를 시작으로 많은 디스플레이 기기는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 시장의 큰 변화를 맞이하게 되었다.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디스플레이산업 역시 새로운 시장을 형성하며 한 단계 업그레이드 됐다.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앞으로의 전망역시 LCD를 위주로 발전과 변화를 맞이 할 텐데 이 중요한 구성 요소로 TFT가 있는데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그래서 우리는 그 중요한 TFT를 구성하고 있는 반도체 요소들의 다양한 불량원인과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제일 잘 발생하는 불량은 뭐가 있는 분석을 하려고 한다.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6667" y="2482410"/>
            <a:ext cx="534373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: 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분석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이유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</a:t>
            </a:r>
            <a:r>
              <a:rPr kumimoji="0" lang="ko-KR" alt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및 훈련내용과의 관련성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404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00" y="2400300"/>
            <a:ext cx="10758330" cy="59821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600" y="3924300"/>
            <a:ext cx="4419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/>
              <a:t>Wafer </a:t>
            </a:r>
            <a:r>
              <a:rPr lang="ko-KR" altLang="en-US" sz="4000" b="1" dirty="0" smtClean="0"/>
              <a:t>이미지화</a:t>
            </a:r>
            <a:endParaRPr lang="en-US" altLang="ko-KR" sz="4000" b="1" dirty="0" smtClean="0"/>
          </a:p>
          <a:p>
            <a:endParaRPr lang="en-US" altLang="ko-KR" sz="4000" b="1" dirty="0" smtClean="0"/>
          </a:p>
          <a:p>
            <a:r>
              <a:rPr lang="ko-KR" altLang="en-US" sz="2600" dirty="0" smtClean="0"/>
              <a:t> 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패턴별</a:t>
            </a:r>
            <a:r>
              <a:rPr lang="ko-KR" altLang="en-US" sz="2600" dirty="0" smtClean="0"/>
              <a:t> 대표 이미지 생성</a:t>
            </a:r>
            <a:endParaRPr lang="en-US" altLang="ko-KR" sz="2600" dirty="0" smtClean="0"/>
          </a:p>
        </p:txBody>
      </p:sp>
    </p:spTree>
    <p:extLst>
      <p:ext uri="{BB962C8B-B14F-4D97-AF65-F5344CB8AC3E}">
        <p14:creationId xmlns:p14="http://schemas.microsoft.com/office/powerpoint/2010/main" val="1278133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95500"/>
            <a:ext cx="14782800" cy="74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7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69393"/>
            <a:ext cx="8696918" cy="3692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6" y="2614687"/>
            <a:ext cx="6459259" cy="2652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8262" y="3176431"/>
            <a:ext cx="92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 불량률 공정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관련 머신러닝을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 시킨 모델보다 테스트한 모델의 수가 많음을 확인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15" name="Object 5"/>
          <p:cNvPicPr>
            <a:picLocks noChangeAspect="1"/>
          </p:cNvPicPr>
          <p:nvPr/>
        </p:nvPicPr>
        <p:blipFill rotWithShape="1">
          <a:blip r:embed="rId9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307533" y="1024039"/>
            <a:ext cx="122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521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0400" y="4686300"/>
            <a:ext cx="12039600" cy="2209800"/>
          </a:xfrm>
        </p:spPr>
        <p:txBody>
          <a:bodyPr>
            <a:normAutofit/>
          </a:bodyPr>
          <a:lstStyle/>
          <a:p>
            <a:r>
              <a:rPr lang="ko-KR" altLang="en-US" sz="5000" b="1" dirty="0" smtClean="0"/>
              <a:t>웨이퍼 맵 이미지 머신 러닝 데이터 분석 자료 </a:t>
            </a:r>
            <a:r>
              <a:rPr lang="ko-KR" altLang="en-US" sz="5000" b="1" dirty="0" err="1" smtClean="0"/>
              <a:t>추가예정</a:t>
            </a:r>
            <a:endParaRPr lang="ko-KR" altLang="en-US" sz="5000" b="1" dirty="0"/>
          </a:p>
        </p:txBody>
      </p:sp>
      <p:sp>
        <p:nvSpPr>
          <p:cNvPr id="4" name="Object 12"/>
          <p:cNvSpPr txBox="1"/>
          <p:nvPr/>
        </p:nvSpPr>
        <p:spPr>
          <a:xfrm>
            <a:off x="15840000" y="360000"/>
            <a:ext cx="2160000" cy="54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Wafer-811k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5" name="Object 5"/>
          <p:cNvPicPr>
            <a:picLocks noChangeAspect="1"/>
          </p:cNvPicPr>
          <p:nvPr/>
        </p:nvPicPr>
        <p:blipFill rotWithShape="1">
          <a:blip r:embed="rId2" cstate="print"/>
          <a:srcRect t="13139" r="5403" b="13941"/>
          <a:stretch/>
        </p:blipFill>
        <p:spPr>
          <a:xfrm>
            <a:off x="900000" y="900000"/>
            <a:ext cx="5257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16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7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8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2" name="Object 15"/>
          <p:cNvSpPr txBox="1"/>
          <p:nvPr/>
        </p:nvSpPr>
        <p:spPr>
          <a:xfrm>
            <a:off x="13639800" y="2934932"/>
            <a:ext cx="36578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03-3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3" name="Object 16"/>
          <p:cNvSpPr txBox="1"/>
          <p:nvPr/>
        </p:nvSpPr>
        <p:spPr>
          <a:xfrm>
            <a:off x="9829800" y="5321640"/>
            <a:ext cx="7010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페이지 제작 및 서버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92000" y="6573600"/>
            <a:ext cx="4496019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Django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를 이용한 사이트 구현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spc="-200" noProof="0" dirty="0" err="1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G마켓 산스 TTF Medium" panose="02000000000000000000" pitchFamily="2" charset="-127"/>
                <a:cs typeface="S-Core Dream 3 Light" pitchFamily="34" charset="0"/>
              </a:rPr>
              <a:t>Ubunto</a:t>
            </a:r>
            <a:r>
              <a:rPr lang="ko-KR" altLang="en-US" sz="3000" kern="0" spc="-200" noProof="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G마켓 산스 TTF Medium" panose="02000000000000000000" pitchFamily="2" charset="-127"/>
                <a:cs typeface="S-Core Dream 3 Light" pitchFamily="34" charset="0"/>
              </a:rPr>
              <a:t>를 이용한 서버 연결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147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00600" y="461010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내용 추가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29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381" y="6631171"/>
            <a:ext cx="1028721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[결론 및 향후과제] 분석에 대한 결론 및 향후 현 분석 및 시각화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결과를 발전시킬 수 있는 방향을 제시한다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2381" y="5127429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결론 및 </a:t>
            </a: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향후과제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531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2600" y="2700857"/>
            <a:ext cx="3416363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97000" y="5127429"/>
            <a:ext cx="2528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느낀점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8401" y="6631171"/>
            <a:ext cx="1027191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[느낀 점]은 프로젝트 수행에서 개인, 우리 팀이 잘한 부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분과 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아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쉬운 점을 작성한다. 또한 프로젝트를 수행하면서 느낀 수행 상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어려움, 갈등요소 등을 작성하고 이를 해결한 방법을 작성한다.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411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9524" y="2190431"/>
            <a:ext cx="16103714" cy="615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THANK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YOU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09524" y="1578982"/>
            <a:ext cx="2620358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2023 </a:t>
            </a:r>
            <a:r>
              <a:rPr lang="ko-KR" altLang="en-US" sz="31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프로젝트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20800" y="8174129"/>
            <a:ext cx="2683962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4 Regular" pitchFamily="34" charset="0"/>
              </a:rPr>
              <a:t>Team Dissplay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13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2381" y="5127429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팀 구성 및 역할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37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0" y="3203731"/>
            <a:ext cx="2059869" cy="22749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1ED"/>
              </a:clrFrom>
              <a:clrTo>
                <a:srgbClr val="F6F1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50" y="1496262"/>
            <a:ext cx="8751708" cy="592198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762800" y="7467543"/>
            <a:ext cx="7961932" cy="560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서영석, 배기표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95238" y="4025538"/>
            <a:ext cx="82805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kern="0" spc="-300" dirty="0" smtClean="0">
                <a:solidFill>
                  <a:srgbClr val="000000"/>
                </a:solidFill>
                <a:latin typeface="Calibri"/>
              </a:rPr>
              <a:t>데이터 분석 및 시각화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800" y="4879724"/>
            <a:ext cx="17157143" cy="560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황규민, 천수빈, 이종협, 최수아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5088" y="6613347"/>
            <a:ext cx="52853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kern="0" spc="-300" noProof="0" dirty="0" smtClean="0">
                <a:solidFill>
                  <a:srgbClr val="4C4747"/>
                </a:solidFill>
                <a:latin typeface="Calibri"/>
              </a:rPr>
              <a:t>페이지 제작 및 서버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589568" y="430904"/>
            <a:ext cx="3574154" cy="4290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34318" y="251287"/>
            <a:ext cx="873427" cy="858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팀 구성 및 역할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08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4706600" y="2934932"/>
            <a:ext cx="25910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72800" y="5321640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수행절차</a:t>
            </a:r>
            <a:r>
              <a:rPr kumimoji="0" lang="ko-KR" alt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 및 방법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- Workflow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- 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명세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  <a:endParaRPr kumimoji="0" lang="en-US" altLang="ko-KR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1442</Words>
  <Application>Microsoft Office PowerPoint</Application>
  <PresentationFormat>사용자 지정</PresentationFormat>
  <Paragraphs>374</Paragraphs>
  <Slides>68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92" baseType="lpstr">
      <vt:lpstr>?? ??</vt:lpstr>
      <vt:lpstr>Bebas</vt:lpstr>
      <vt:lpstr>G마켓 산스 TTF Medium</vt:lpstr>
      <vt:lpstr>Noto Sans</vt:lpstr>
      <vt:lpstr>Noto Sans CJK KR Bold (TTF)</vt:lpstr>
      <vt:lpstr>Noto Sans CJK KR DemiLight</vt:lpstr>
      <vt:lpstr>Noto Sans CJK KR DemiLite (TTF)</vt:lpstr>
      <vt:lpstr>Noto Sans CJK KR Regular</vt:lpstr>
      <vt:lpstr>Noto Sans KR Thin</vt:lpstr>
      <vt:lpstr>Noto Sans Mono CJK KR Bold</vt:lpstr>
      <vt:lpstr>Noto Sans Mono CJK KR R (TTF)</vt:lpstr>
      <vt:lpstr>Noto Sans Mono CJK KR Regular</vt:lpstr>
      <vt:lpstr>S-Core Dream 3 Light</vt:lpstr>
      <vt:lpstr>S-Core Dream 4 Regular</vt:lpstr>
      <vt:lpstr>S-Core Dream 5 Medium</vt:lpstr>
      <vt:lpstr>S-Core Dream 6 Bold</vt:lpstr>
      <vt:lpstr>S-Core Dream 7 ExtraBold</vt:lpstr>
      <vt:lpstr>맑은 고딕</vt:lpstr>
      <vt:lpstr>함초롬돋움</vt:lpstr>
      <vt:lpstr>휴먼모음T</vt:lpstr>
      <vt:lpstr>휴먼엑스포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Correlation을 통해 센서와 불량 여부 간 상관성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불량 유형별 웨이퍼 크기 산점도 시각화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웨이퍼 맵 이미지 머신 러닝 데이터 분석 자료 추가예정</vt:lpstr>
      <vt:lpstr>PowerPoint 프레젠테이션</vt:lpstr>
      <vt:lpstr>내용 추가 바랍니다.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67</cp:revision>
  <dcterms:created xsi:type="dcterms:W3CDTF">2023-05-09T18:34:47Z</dcterms:created>
  <dcterms:modified xsi:type="dcterms:W3CDTF">2023-05-17T03:59:44Z</dcterms:modified>
</cp:coreProperties>
</file>